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3"/>
  </p:sldMasterIdLst>
  <p:sldIdLst>
    <p:sldId id="256" r:id="rId4"/>
    <p:sldId id="257" r:id="rId5"/>
    <p:sldId id="261" r:id="rId6"/>
    <p:sldId id="258" r:id="rId7"/>
    <p:sldId id="268" r:id="rId8"/>
    <p:sldId id="263" r:id="rId9"/>
    <p:sldId id="259" r:id="rId10"/>
    <p:sldId id="269" r:id="rId11"/>
    <p:sldId id="270" r:id="rId12"/>
    <p:sldId id="271" r:id="rId13"/>
    <p:sldId id="272" r:id="rId14"/>
    <p:sldId id="273" r:id="rId15"/>
    <p:sldId id="274" r:id="rId16"/>
    <p:sldId id="276" r:id="rId17"/>
    <p:sldId id="275"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64CCC9-ACB6-465E-91E0-61820F792C23}" v="1" dt="2023-07-30T17:16:10.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9/4/2023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blog.mossroy.fr/2019/09/14/bascule-sur-spring-boot-dune-application-java-legacy/" TargetMode="Externa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hyperlink" Target="https://www.finsmes.com/2019/06/postman-raises-50m-in-series-b-financing.html" TargetMode="External"/><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hyperlink" Target="https://dobsondev.com/tag/html/" TargetMode="External"/><Relationship Id="rId11" Type="http://schemas.openxmlformats.org/officeDocument/2006/relationships/image" Target="../media/image10.jpg"/><Relationship Id="rId5" Type="http://schemas.openxmlformats.org/officeDocument/2006/relationships/image" Target="../media/image7.png"/><Relationship Id="rId10" Type="http://schemas.openxmlformats.org/officeDocument/2006/relationships/hyperlink" Target="http://softwaresmall.blogspot.com/" TargetMode="External"/><Relationship Id="rId4" Type="http://schemas.openxmlformats.org/officeDocument/2006/relationships/hyperlink" Target="https://damiandeluca.com.ar/5-caracteristicas-de-react-que-deberias-conocer" TargetMode="Externa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22D1-2DCB-CF21-4BE6-48D736F4D7BA}"/>
              </a:ext>
            </a:extLst>
          </p:cNvPr>
          <p:cNvSpPr>
            <a:spLocks noGrp="1"/>
          </p:cNvSpPr>
          <p:nvPr>
            <p:ph type="ctrTitle"/>
          </p:nvPr>
        </p:nvSpPr>
        <p:spPr>
          <a:xfrm>
            <a:off x="2021840" y="659954"/>
            <a:ext cx="5476241" cy="1100684"/>
          </a:xfrm>
          <a:effectLst>
            <a:outerShdw blurRad="50800" dist="38100" algn="l" rotWithShape="0">
              <a:prstClr val="black">
                <a:alpha val="40000"/>
              </a:prstClr>
            </a:outerShdw>
          </a:effectLst>
        </p:spPr>
        <p:txBody>
          <a:bodyPr>
            <a:normAutofit/>
          </a:bodyPr>
          <a:lstStyle/>
          <a:p>
            <a:r>
              <a:rPr lang="en-IN" sz="7200" i="1" dirty="0" err="1">
                <a:solidFill>
                  <a:schemeClr val="bg1"/>
                </a:solidFill>
                <a:effectLst/>
                <a:latin typeface="Bookman Old Style" panose="02050604050505020204" pitchFamily="18" charset="0"/>
              </a:rPr>
              <a:t>FUNDWise</a:t>
            </a:r>
            <a:endParaRPr lang="en-IN" sz="7200" i="1" dirty="0">
              <a:solidFill>
                <a:schemeClr val="bg1"/>
              </a:solidFill>
              <a:latin typeface="Bookman Old Style" panose="02050604050505020204" pitchFamily="18" charset="0"/>
            </a:endParaRPr>
          </a:p>
        </p:txBody>
      </p:sp>
      <p:sp>
        <p:nvSpPr>
          <p:cNvPr id="3" name="Subtitle 2">
            <a:extLst>
              <a:ext uri="{FF2B5EF4-FFF2-40B4-BE49-F238E27FC236}">
                <a16:creationId xmlns:a16="http://schemas.microsoft.com/office/drawing/2014/main" id="{B964024E-02FB-1264-185D-B49B4034EC71}"/>
              </a:ext>
            </a:extLst>
          </p:cNvPr>
          <p:cNvSpPr>
            <a:spLocks noGrp="1"/>
          </p:cNvSpPr>
          <p:nvPr>
            <p:ph type="subTitle" idx="1"/>
          </p:nvPr>
        </p:nvSpPr>
        <p:spPr>
          <a:xfrm>
            <a:off x="2021840" y="3121767"/>
            <a:ext cx="6024731" cy="271094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algn="l" rtl="0" fontAlgn="base"/>
            <a:r>
              <a:rPr lang="en-US" sz="2600" b="1" i="0" u="none" strike="noStrike" dirty="0">
                <a:solidFill>
                  <a:schemeClr val="bg1"/>
                </a:solidFill>
                <a:effectLst/>
                <a:latin typeface="Bahnschrift SemiBold" panose="020B0502040204020203" pitchFamily="34" charset="0"/>
              </a:rPr>
              <a:t>Presented by :</a:t>
            </a:r>
            <a:r>
              <a:rPr lang="en-US" sz="2600" b="1" i="0" dirty="0">
                <a:solidFill>
                  <a:schemeClr val="bg1"/>
                </a:solidFill>
                <a:effectLst/>
                <a:latin typeface="Bahnschrift SemiBold" panose="020B0502040204020203" pitchFamily="34" charset="0"/>
              </a:rPr>
              <a:t>​</a:t>
            </a:r>
            <a:endParaRPr lang="en-US" sz="2600" b="1"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300" b="1" i="0" dirty="0">
                <a:solidFill>
                  <a:schemeClr val="bg1"/>
                </a:solidFill>
                <a:effectLst/>
                <a:latin typeface="Bahnschrift SemiBold" panose="020B0502040204020203" pitchFamily="34" charset="0"/>
              </a:rPr>
              <a:t>​ </a:t>
            </a:r>
            <a:r>
              <a:rPr lang="en-US" sz="2200" b="1" i="0" dirty="0">
                <a:solidFill>
                  <a:schemeClr val="bg1"/>
                </a:solidFill>
                <a:effectLst/>
                <a:latin typeface="Bahnschrift SemiBold" panose="020B0502040204020203" pitchFamily="34" charset="0"/>
              </a:rPr>
              <a:t>DEEPRAJ SANTOSH GHADASHI    230320520034</a:t>
            </a:r>
            <a:endParaRPr lang="en-US" sz="2200" b="1"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2200" b="1" i="0" dirty="0">
                <a:solidFill>
                  <a:schemeClr val="bg1"/>
                </a:solidFill>
                <a:effectLst/>
                <a:latin typeface="Bahnschrift SemiBold" panose="020B0502040204020203" pitchFamily="34" charset="0"/>
              </a:rPr>
              <a:t>​ JAYDEEP DATTATRAY BHOGATE   230320520047</a:t>
            </a:r>
          </a:p>
          <a:p>
            <a:pPr algn="l" rtl="0" fontAlgn="base">
              <a:buFont typeface="Arial" panose="020B0604020202020204" pitchFamily="34" charset="0"/>
              <a:buChar char="•"/>
            </a:pPr>
            <a:r>
              <a:rPr lang="en-US" sz="2200" b="1" i="0" dirty="0">
                <a:solidFill>
                  <a:schemeClr val="bg1"/>
                </a:solidFill>
                <a:effectLst/>
                <a:latin typeface="Bahnschrift SemiBold" panose="020B0502040204020203" pitchFamily="34" charset="0"/>
              </a:rPr>
              <a:t> AMAR SANJAY BAGAL                  230320520027</a:t>
            </a:r>
          </a:p>
          <a:p>
            <a:pPr algn="l" rtl="0" fontAlgn="base">
              <a:buFont typeface="Arial" panose="020B0604020202020204" pitchFamily="34" charset="0"/>
              <a:buChar char="•"/>
            </a:pPr>
            <a:r>
              <a:rPr lang="en-US" sz="2200" b="1" i="0" dirty="0">
                <a:solidFill>
                  <a:schemeClr val="bg1"/>
                </a:solidFill>
                <a:effectLst/>
                <a:latin typeface="Bahnschrift SemiBold" panose="020B0502040204020203" pitchFamily="34" charset="0"/>
              </a:rPr>
              <a:t> NEHA KHAN MOIEN KHAN           230320520066</a:t>
            </a:r>
          </a:p>
          <a:p>
            <a:pPr algn="l" rtl="0" fontAlgn="base"/>
            <a:r>
              <a:rPr lang="en-US" sz="2000" b="1" i="0" u="none" strike="noStrike" dirty="0">
                <a:solidFill>
                  <a:schemeClr val="bg1"/>
                </a:solidFill>
                <a:effectLst/>
                <a:latin typeface="Bahnschrift SemiBold" panose="020B0502040204020203" pitchFamily="34" charset="0"/>
              </a:rPr>
              <a:t> </a:t>
            </a:r>
          </a:p>
          <a:p>
            <a:pPr algn="l" rtl="0" fontAlgn="base">
              <a:buFont typeface="Arial" panose="020B0604020202020204" pitchFamily="34" charset="0"/>
              <a:buChar char="•"/>
            </a:pPr>
            <a:endParaRPr lang="en-US" sz="1200" b="1" i="0" u="none" strike="noStrike" dirty="0">
              <a:solidFill>
                <a:schemeClr val="bg1"/>
              </a:solidFill>
              <a:effectLst/>
              <a:latin typeface="Bahnschrift SemiBold" panose="020B0502040204020203" pitchFamily="34" charset="0"/>
            </a:endParaRPr>
          </a:p>
          <a:p>
            <a:pPr algn="l" rtl="0" fontAlgn="base">
              <a:buFont typeface="Arial" panose="020B0604020202020204" pitchFamily="34" charset="0"/>
              <a:buChar char="•"/>
            </a:pPr>
            <a:endParaRPr lang="en-IN" sz="2000" b="1" i="0" dirty="0">
              <a:solidFill>
                <a:schemeClr val="bg1"/>
              </a:solidFill>
              <a:effectLst/>
              <a:latin typeface="Arial" panose="020B0604020202020204" pitchFamily="34" charset="0"/>
            </a:endParaRPr>
          </a:p>
          <a:p>
            <a:endParaRPr lang="en-IN" sz="2000" b="1" dirty="0">
              <a:solidFill>
                <a:schemeClr val="bg1"/>
              </a:solidFill>
            </a:endParaRPr>
          </a:p>
        </p:txBody>
      </p:sp>
      <p:pic>
        <p:nvPicPr>
          <p:cNvPr id="5" name="Picture 4">
            <a:extLst>
              <a:ext uri="{FF2B5EF4-FFF2-40B4-BE49-F238E27FC236}">
                <a16:creationId xmlns:a16="http://schemas.microsoft.com/office/drawing/2014/main" id="{53A2809C-B524-FF44-3320-2DF4C5780D18}"/>
              </a:ext>
            </a:extLst>
          </p:cNvPr>
          <p:cNvPicPr>
            <a:picLocks noChangeAspect="1"/>
          </p:cNvPicPr>
          <p:nvPr/>
        </p:nvPicPr>
        <p:blipFill>
          <a:blip r:embed="rId2">
            <a:duotone>
              <a:schemeClr val="accent5">
                <a:shade val="45000"/>
                <a:satMod val="135000"/>
              </a:schemeClr>
              <a:prstClr val="white"/>
            </a:duotone>
          </a:blip>
          <a:stretch>
            <a:fillRect/>
          </a:stretch>
        </p:blipFill>
        <p:spPr>
          <a:xfrm>
            <a:off x="8406985" y="645985"/>
            <a:ext cx="3094135" cy="2229305"/>
          </a:xfrm>
          <a:prstGeom prst="rect">
            <a:avLst/>
          </a:prstGeom>
        </p:spPr>
      </p:pic>
      <p:sp>
        <p:nvSpPr>
          <p:cNvPr id="7" name="TextBox 6">
            <a:extLst>
              <a:ext uri="{FF2B5EF4-FFF2-40B4-BE49-F238E27FC236}">
                <a16:creationId xmlns:a16="http://schemas.microsoft.com/office/drawing/2014/main" id="{DA17CB77-10AA-A640-5F59-8F139470B331}"/>
              </a:ext>
            </a:extLst>
          </p:cNvPr>
          <p:cNvSpPr txBox="1"/>
          <p:nvPr/>
        </p:nvSpPr>
        <p:spPr>
          <a:xfrm>
            <a:off x="2021840" y="1847779"/>
            <a:ext cx="5917785" cy="64633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3600" b="1" dirty="0">
                <a:solidFill>
                  <a:schemeClr val="bg1"/>
                </a:solidFill>
              </a:rPr>
              <a:t>Online Banking Platform</a:t>
            </a:r>
          </a:p>
        </p:txBody>
      </p:sp>
    </p:spTree>
    <p:extLst>
      <p:ext uri="{BB962C8B-B14F-4D97-AF65-F5344CB8AC3E}">
        <p14:creationId xmlns:p14="http://schemas.microsoft.com/office/powerpoint/2010/main" val="2920436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11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CE5D8D-DD21-3328-57D2-8BDEB3ECBB5C}"/>
              </a:ext>
            </a:extLst>
          </p:cNvPr>
          <p:cNvPicPr>
            <a:picLocks noChangeAspect="1"/>
          </p:cNvPicPr>
          <p:nvPr/>
        </p:nvPicPr>
        <p:blipFill>
          <a:blip r:embed="rId3"/>
          <a:stretch>
            <a:fillRect/>
          </a:stretch>
        </p:blipFill>
        <p:spPr>
          <a:xfrm>
            <a:off x="6855976" y="3867752"/>
            <a:ext cx="4616687" cy="1276416"/>
          </a:xfrm>
          <a:prstGeom prst="rect">
            <a:avLst/>
          </a:prstGeom>
        </p:spPr>
      </p:pic>
    </p:spTree>
    <p:extLst>
      <p:ext uri="{BB962C8B-B14F-4D97-AF65-F5344CB8AC3E}">
        <p14:creationId xmlns:p14="http://schemas.microsoft.com/office/powerpoint/2010/main" val="344743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756EE-C373-22D5-4272-27F8F5B911AF}"/>
              </a:ext>
            </a:extLst>
          </p:cNvPr>
          <p:cNvPicPr>
            <a:picLocks noChangeAspect="1"/>
          </p:cNvPicPr>
          <p:nvPr/>
        </p:nvPicPr>
        <p:blipFill>
          <a:blip r:embed="rId3"/>
          <a:stretch>
            <a:fillRect/>
          </a:stretch>
        </p:blipFill>
        <p:spPr>
          <a:xfrm>
            <a:off x="3515360" y="0"/>
            <a:ext cx="8676640" cy="1676169"/>
          </a:xfrm>
          <a:prstGeom prst="rect">
            <a:avLst/>
          </a:prstGeom>
        </p:spPr>
      </p:pic>
    </p:spTree>
    <p:extLst>
      <p:ext uri="{BB962C8B-B14F-4D97-AF65-F5344CB8AC3E}">
        <p14:creationId xmlns:p14="http://schemas.microsoft.com/office/powerpoint/2010/main" val="3179288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97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851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30379-110D-FDB3-E245-C99FCE9FDC80}"/>
              </a:ext>
            </a:extLst>
          </p:cNvPr>
          <p:cNvSpPr txBox="1"/>
          <p:nvPr/>
        </p:nvSpPr>
        <p:spPr>
          <a:xfrm>
            <a:off x="986921" y="2373914"/>
            <a:ext cx="10218158" cy="1862048"/>
          </a:xfrm>
          <a:prstGeom prst="rect">
            <a:avLst/>
          </a:prstGeom>
          <a:noFill/>
        </p:spPr>
        <p:txBody>
          <a:bodyPr wrap="square" rtlCol="0">
            <a:spAutoFit/>
          </a:bodyPr>
          <a:lstStyle/>
          <a:p>
            <a:pPr algn="ctr"/>
            <a:r>
              <a:rPr lang="en-IN" sz="11500" dirty="0">
                <a:solidFill>
                  <a:srgbClr val="00B0F0"/>
                </a:solidFill>
                <a:latin typeface="Merriweather" panose="00000500000000000000" pitchFamily="2" charset="0"/>
              </a:rPr>
              <a:t>THANK  YOU</a:t>
            </a:r>
          </a:p>
        </p:txBody>
      </p:sp>
      <p:pic>
        <p:nvPicPr>
          <p:cNvPr id="15" name="Picture 2" descr="Page 2 - Printable, customizable thank you card templates | Canva">
            <a:extLst>
              <a:ext uri="{FF2B5EF4-FFF2-40B4-BE49-F238E27FC236}">
                <a16:creationId xmlns:a16="http://schemas.microsoft.com/office/drawing/2014/main" id="{EC279B2E-7780-3DED-92AD-C75203016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66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557B-700A-67EF-FE04-C59BAF85C320}"/>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en-US" sz="4400" b="1" i="0" u="none" strike="noStrike" dirty="0">
                <a:solidFill>
                  <a:schemeClr val="bg1"/>
                </a:solidFill>
                <a:effectLst/>
                <a:latin typeface="Cambria" panose="02040503050406030204" pitchFamily="18" charset="0"/>
              </a:rPr>
              <a:t>Project </a:t>
            </a:r>
            <a:r>
              <a:rPr lang="en-US" sz="4400" b="1" i="0" u="none" strike="noStrike" dirty="0" err="1">
                <a:solidFill>
                  <a:schemeClr val="bg1"/>
                </a:solidFill>
                <a:effectLst/>
                <a:latin typeface="Cambria" panose="02040503050406030204" pitchFamily="18" charset="0"/>
              </a:rPr>
              <a:t>oVERVIEW</a:t>
            </a:r>
            <a:endParaRPr lang="en-IN" sz="4400" dirty="0">
              <a:solidFill>
                <a:schemeClr val="bg1"/>
              </a:solidFill>
            </a:endParaRPr>
          </a:p>
        </p:txBody>
      </p:sp>
      <p:sp>
        <p:nvSpPr>
          <p:cNvPr id="3" name="Content Placeholder 2">
            <a:extLst>
              <a:ext uri="{FF2B5EF4-FFF2-40B4-BE49-F238E27FC236}">
                <a16:creationId xmlns:a16="http://schemas.microsoft.com/office/drawing/2014/main" id="{0722F3B7-3653-CFB8-35C7-98ED7A31FDAA}"/>
              </a:ext>
            </a:extLst>
          </p:cNvPr>
          <p:cNvSpPr>
            <a:spLocks noGrp="1"/>
          </p:cNvSpPr>
          <p:nvPr>
            <p:ph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a:bodyPr>
          <a:lstStyle/>
          <a:p>
            <a:pPr algn="just" fontAlgn="base"/>
            <a:r>
              <a:rPr lang="en-US" sz="2400" u="none" strike="noStrike" dirty="0">
                <a:solidFill>
                  <a:schemeClr val="bg1"/>
                </a:solidFill>
                <a:effectLst/>
              </a:rPr>
              <a:t>Online Banking System is a dynamic web-based application by using which customer can perform multiple operations like money withdraw, deposit and do the money transfer</a:t>
            </a:r>
          </a:p>
          <a:p>
            <a:pPr algn="just" fontAlgn="base"/>
            <a:r>
              <a:rPr lang="en-US" sz="2400" u="none" strike="noStrike" dirty="0">
                <a:solidFill>
                  <a:schemeClr val="bg1"/>
                </a:solidFill>
                <a:effectLst/>
              </a:rPr>
              <a:t>User </a:t>
            </a:r>
            <a:r>
              <a:rPr lang="en-US" sz="2400" dirty="0">
                <a:solidFill>
                  <a:schemeClr val="bg1"/>
                </a:solidFill>
                <a:effectLst/>
              </a:rPr>
              <a:t>can see</a:t>
            </a:r>
            <a:r>
              <a:rPr lang="en-US" sz="2400" u="none" strike="noStrike" dirty="0">
                <a:solidFill>
                  <a:schemeClr val="bg1"/>
                </a:solidFill>
                <a:effectLst/>
              </a:rPr>
              <a:t> check the available balance and can see the transaction history.</a:t>
            </a:r>
          </a:p>
          <a:p>
            <a:pPr algn="just" fontAlgn="base"/>
            <a:r>
              <a:rPr lang="en-US" sz="2400" dirty="0">
                <a:solidFill>
                  <a:schemeClr val="bg1"/>
                </a:solidFill>
                <a:effectLst/>
              </a:rPr>
              <a:t>The primary objectives of this project are administration login and user login ultimately leading to security of money.</a:t>
            </a:r>
          </a:p>
          <a:p>
            <a:pPr marL="0" indent="0">
              <a:buNone/>
            </a:pPr>
            <a:br>
              <a:rPr lang="en-US" u="none" strike="noStrike" dirty="0">
                <a:solidFill>
                  <a:schemeClr val="bg1"/>
                </a:solidFill>
                <a:effectLst/>
              </a:rPr>
            </a:br>
            <a:endParaRPr lang="en-IN" dirty="0">
              <a:solidFill>
                <a:schemeClr val="bg1"/>
              </a:solidFill>
            </a:endParaRPr>
          </a:p>
        </p:txBody>
      </p:sp>
    </p:spTree>
    <p:extLst>
      <p:ext uri="{BB962C8B-B14F-4D97-AF65-F5344CB8AC3E}">
        <p14:creationId xmlns:p14="http://schemas.microsoft.com/office/powerpoint/2010/main" val="270796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l="-31000" r="-3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A5DE-782C-AC57-2E1E-73D157A3B853}"/>
              </a:ext>
            </a:extLst>
          </p:cNvPr>
          <p:cNvSpPr>
            <a:spLocks noGrp="1"/>
          </p:cNvSpPr>
          <p:nvPr>
            <p:ph type="title"/>
          </p:nvPr>
        </p:nvSpPr>
        <p:spPr>
          <a:xfrm>
            <a:off x="2316819" y="438642"/>
            <a:ext cx="7305132" cy="88392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r>
              <a:rPr lang="en-US" sz="5400" b="1" i="0" u="none" strike="noStrike" dirty="0">
                <a:solidFill>
                  <a:schemeClr val="bg1"/>
                </a:solidFill>
                <a:effectLst/>
                <a:latin typeface="Merriweather" panose="020F0502020204030204" pitchFamily="2" charset="0"/>
              </a:rPr>
              <a:t>Technology used</a:t>
            </a:r>
            <a:endParaRPr lang="en-IN" sz="4800" dirty="0">
              <a:solidFill>
                <a:schemeClr val="bg1"/>
              </a:solidFill>
            </a:endParaRPr>
          </a:p>
        </p:txBody>
      </p:sp>
      <p:sp>
        <p:nvSpPr>
          <p:cNvPr id="3" name="Text Placeholder 2">
            <a:extLst>
              <a:ext uri="{FF2B5EF4-FFF2-40B4-BE49-F238E27FC236}">
                <a16:creationId xmlns:a16="http://schemas.microsoft.com/office/drawing/2014/main" id="{7F08D15F-01C6-149C-6975-CAF835E8B981}"/>
              </a:ext>
            </a:extLst>
          </p:cNvPr>
          <p:cNvSpPr>
            <a:spLocks noGrp="1"/>
          </p:cNvSpPr>
          <p:nvPr>
            <p:ph type="body" idx="1"/>
          </p:nvPr>
        </p:nvSpPr>
        <p:spPr>
          <a:xfrm>
            <a:off x="300364" y="1950389"/>
            <a:ext cx="3072755" cy="55307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2400" b="1" i="0" u="none" strike="noStrike" dirty="0">
                <a:solidFill>
                  <a:schemeClr val="bg1"/>
                </a:solidFill>
                <a:effectLst/>
                <a:latin typeface="Merriweather" panose="020F0502020204030204" pitchFamily="2" charset="0"/>
              </a:rPr>
              <a:t>      </a:t>
            </a:r>
            <a:r>
              <a:rPr lang="en-US" sz="2800" b="1" i="0" u="none" strike="noStrike" dirty="0">
                <a:solidFill>
                  <a:schemeClr val="bg1"/>
                </a:solidFill>
                <a:effectLst/>
                <a:latin typeface="Merriweather" panose="020F0502020204030204" pitchFamily="2" charset="0"/>
              </a:rPr>
              <a:t>FRONT-END</a:t>
            </a:r>
            <a:endParaRPr lang="en-IN" dirty="0">
              <a:solidFill>
                <a:schemeClr val="bg1"/>
              </a:solidFill>
            </a:endParaRPr>
          </a:p>
        </p:txBody>
      </p:sp>
      <p:sp>
        <p:nvSpPr>
          <p:cNvPr id="4" name="Text Placeholder 3">
            <a:extLst>
              <a:ext uri="{FF2B5EF4-FFF2-40B4-BE49-F238E27FC236}">
                <a16:creationId xmlns:a16="http://schemas.microsoft.com/office/drawing/2014/main" id="{511618CE-3B37-97B4-0018-445002B26DB8}"/>
              </a:ext>
            </a:extLst>
          </p:cNvPr>
          <p:cNvSpPr>
            <a:spLocks noGrp="1"/>
          </p:cNvSpPr>
          <p:nvPr>
            <p:ph type="body" sz="half" idx="15"/>
          </p:nvPr>
        </p:nvSpPr>
        <p:spPr>
          <a:xfrm>
            <a:off x="908563" y="2548103"/>
            <a:ext cx="3299821" cy="183337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lnSpcReduction="10000"/>
          </a:bodyPr>
          <a:lstStyle/>
          <a:p>
            <a:pPr marL="285750" indent="-285750" algn="l">
              <a:buFont typeface="Wingdings" panose="05000000000000000000" pitchFamily="2" charset="2"/>
              <a:buChar char="v"/>
            </a:pPr>
            <a:r>
              <a:rPr lang="en-IN" sz="2000" dirty="0">
                <a:solidFill>
                  <a:schemeClr val="bg1"/>
                </a:solidFill>
              </a:rPr>
              <a:t>REACT.JS     </a:t>
            </a:r>
          </a:p>
          <a:p>
            <a:pPr marL="285750" indent="-285750" algn="l">
              <a:buFont typeface="Wingdings" panose="05000000000000000000" pitchFamily="2" charset="2"/>
              <a:buChar char="v"/>
            </a:pPr>
            <a:r>
              <a:rPr lang="en-IN" sz="2000" dirty="0">
                <a:solidFill>
                  <a:schemeClr val="bg1"/>
                </a:solidFill>
              </a:rPr>
              <a:t>CSS</a:t>
            </a:r>
          </a:p>
          <a:p>
            <a:pPr marL="285750" indent="-285750" algn="l">
              <a:buFont typeface="Wingdings" panose="05000000000000000000" pitchFamily="2" charset="2"/>
              <a:buChar char="v"/>
            </a:pPr>
            <a:r>
              <a:rPr lang="en-IN" sz="2000" dirty="0">
                <a:solidFill>
                  <a:schemeClr val="bg1"/>
                </a:solidFill>
              </a:rPr>
              <a:t>HTML</a:t>
            </a:r>
          </a:p>
          <a:p>
            <a:pPr marL="285750" indent="-285750" algn="l">
              <a:buFont typeface="Wingdings" panose="05000000000000000000" pitchFamily="2" charset="2"/>
              <a:buChar char="v"/>
            </a:pPr>
            <a:r>
              <a:rPr lang="en-IN" sz="2000" dirty="0">
                <a:solidFill>
                  <a:schemeClr val="bg1"/>
                </a:solidFill>
              </a:rPr>
              <a:t>JAVA SCRIPT</a:t>
            </a:r>
          </a:p>
        </p:txBody>
      </p:sp>
      <p:sp>
        <p:nvSpPr>
          <p:cNvPr id="5" name="Text Placeholder 4">
            <a:extLst>
              <a:ext uri="{FF2B5EF4-FFF2-40B4-BE49-F238E27FC236}">
                <a16:creationId xmlns:a16="http://schemas.microsoft.com/office/drawing/2014/main" id="{5ED6849C-38D5-08DF-A9FB-6CF31F6220CD}"/>
              </a:ext>
            </a:extLst>
          </p:cNvPr>
          <p:cNvSpPr>
            <a:spLocks noGrp="1"/>
          </p:cNvSpPr>
          <p:nvPr>
            <p:ph type="body" sz="quarter" idx="3"/>
          </p:nvPr>
        </p:nvSpPr>
        <p:spPr>
          <a:xfrm>
            <a:off x="4493751" y="1950389"/>
            <a:ext cx="2241512" cy="53355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US" sz="2800" b="1" dirty="0">
                <a:solidFill>
                  <a:schemeClr val="bg1"/>
                </a:solidFill>
                <a:effectLst/>
                <a:latin typeface="Merriweather" panose="020F0502020204030204" pitchFamily="2" charset="0"/>
              </a:rPr>
              <a:t>BACK</a:t>
            </a:r>
            <a:r>
              <a:rPr lang="en-US" sz="2800" b="1" i="0" u="none" strike="noStrike" dirty="0">
                <a:solidFill>
                  <a:schemeClr val="bg1"/>
                </a:solidFill>
                <a:effectLst/>
                <a:latin typeface="Merriweather" panose="020F0502020204030204" pitchFamily="2" charset="0"/>
              </a:rPr>
              <a:t>-END</a:t>
            </a:r>
            <a:endParaRPr lang="en-IN" sz="2800" b="1" dirty="0">
              <a:solidFill>
                <a:schemeClr val="bg1"/>
              </a:solidFill>
            </a:endParaRPr>
          </a:p>
        </p:txBody>
      </p:sp>
      <p:sp>
        <p:nvSpPr>
          <p:cNvPr id="6" name="Text Placeholder 5">
            <a:extLst>
              <a:ext uri="{FF2B5EF4-FFF2-40B4-BE49-F238E27FC236}">
                <a16:creationId xmlns:a16="http://schemas.microsoft.com/office/drawing/2014/main" id="{796D7417-D89F-24B9-38EC-2AE18329D30A}"/>
              </a:ext>
            </a:extLst>
          </p:cNvPr>
          <p:cNvSpPr>
            <a:spLocks noGrp="1"/>
          </p:cNvSpPr>
          <p:nvPr>
            <p:ph type="body" sz="half" idx="16"/>
          </p:nvPr>
        </p:nvSpPr>
        <p:spPr>
          <a:xfrm>
            <a:off x="4490613" y="2517271"/>
            <a:ext cx="3538740" cy="110262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285750" indent="-285750" algn="l">
              <a:buFont typeface="Wingdings" panose="05000000000000000000" pitchFamily="2" charset="2"/>
              <a:buChar char="v"/>
            </a:pPr>
            <a:r>
              <a:rPr lang="en-IN" sz="2000" dirty="0">
                <a:solidFill>
                  <a:schemeClr val="bg1"/>
                </a:solidFill>
              </a:rPr>
              <a:t>SPRING BOOT</a:t>
            </a:r>
          </a:p>
          <a:p>
            <a:pPr algn="l"/>
            <a:endParaRPr lang="en-IN" dirty="0">
              <a:solidFill>
                <a:schemeClr val="bg1"/>
              </a:solidFill>
            </a:endParaRPr>
          </a:p>
        </p:txBody>
      </p:sp>
      <p:sp>
        <p:nvSpPr>
          <p:cNvPr id="7" name="Text Placeholder 6">
            <a:extLst>
              <a:ext uri="{FF2B5EF4-FFF2-40B4-BE49-F238E27FC236}">
                <a16:creationId xmlns:a16="http://schemas.microsoft.com/office/drawing/2014/main" id="{B3EB462B-6680-BB6E-3857-D957F56841F5}"/>
              </a:ext>
            </a:extLst>
          </p:cNvPr>
          <p:cNvSpPr>
            <a:spLocks noGrp="1"/>
          </p:cNvSpPr>
          <p:nvPr>
            <p:ph type="body" sz="quarter" idx="13"/>
          </p:nvPr>
        </p:nvSpPr>
        <p:spPr>
          <a:xfrm>
            <a:off x="7976346" y="1930870"/>
            <a:ext cx="2527624" cy="553073"/>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n-IN" sz="2800" dirty="0">
                <a:solidFill>
                  <a:schemeClr val="bg1"/>
                </a:solidFill>
                <a:latin typeface="Merriweather" panose="00000500000000000000" pitchFamily="2" charset="0"/>
              </a:rPr>
              <a:t>DATABASE</a:t>
            </a:r>
          </a:p>
        </p:txBody>
      </p:sp>
      <p:sp>
        <p:nvSpPr>
          <p:cNvPr id="8" name="Text Placeholder 7">
            <a:extLst>
              <a:ext uri="{FF2B5EF4-FFF2-40B4-BE49-F238E27FC236}">
                <a16:creationId xmlns:a16="http://schemas.microsoft.com/office/drawing/2014/main" id="{17765082-4BEB-2F01-DEF5-15E20FB8156C}"/>
              </a:ext>
            </a:extLst>
          </p:cNvPr>
          <p:cNvSpPr>
            <a:spLocks noGrp="1"/>
          </p:cNvSpPr>
          <p:nvPr>
            <p:ph type="body" sz="half" idx="17"/>
          </p:nvPr>
        </p:nvSpPr>
        <p:spPr>
          <a:xfrm>
            <a:off x="8245929" y="2483943"/>
            <a:ext cx="1464909" cy="517376"/>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marL="285750" indent="-285750" algn="l">
              <a:buFont typeface="Wingdings" panose="05000000000000000000" pitchFamily="2" charset="2"/>
              <a:buChar char="v"/>
            </a:pPr>
            <a:r>
              <a:rPr lang="en-IN" sz="2000" dirty="0">
                <a:solidFill>
                  <a:schemeClr val="bg1"/>
                </a:solidFill>
              </a:rPr>
              <a:t>MySQL</a:t>
            </a:r>
          </a:p>
          <a:p>
            <a:endParaRPr lang="en-IN" dirty="0">
              <a:solidFill>
                <a:schemeClr val="bg1"/>
              </a:solidFill>
            </a:endParaRPr>
          </a:p>
        </p:txBody>
      </p:sp>
      <p:pic>
        <p:nvPicPr>
          <p:cNvPr id="10" name="Picture 9">
            <a:extLst>
              <a:ext uri="{FF2B5EF4-FFF2-40B4-BE49-F238E27FC236}">
                <a16:creationId xmlns:a16="http://schemas.microsoft.com/office/drawing/2014/main" id="{34851589-3E62-4111-3593-C89981E890F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58473" y="2609898"/>
            <a:ext cx="556535" cy="60345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1" name="Picture 20">
            <a:extLst>
              <a:ext uri="{FF2B5EF4-FFF2-40B4-BE49-F238E27FC236}">
                <a16:creationId xmlns:a16="http://schemas.microsoft.com/office/drawing/2014/main" id="{7B1A8E46-1CB5-7297-F423-180B4339C45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15664" y="4557589"/>
            <a:ext cx="1881606" cy="68113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2">
            <a:extLst>
              <a:ext uri="{FF2B5EF4-FFF2-40B4-BE49-F238E27FC236}">
                <a16:creationId xmlns:a16="http://schemas.microsoft.com/office/drawing/2014/main" id="{03E93829-8EC5-6271-68A3-6F3CDFADE65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567877" y="2989819"/>
            <a:ext cx="1978091" cy="8233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6" name="Picture 25">
            <a:extLst>
              <a:ext uri="{FF2B5EF4-FFF2-40B4-BE49-F238E27FC236}">
                <a16:creationId xmlns:a16="http://schemas.microsoft.com/office/drawing/2014/main" id="{C7C53FC4-0B66-2AB2-E413-FCF582796F3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756596" y="2578657"/>
            <a:ext cx="1464908" cy="97985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7" name="TextBox 36">
            <a:extLst>
              <a:ext uri="{FF2B5EF4-FFF2-40B4-BE49-F238E27FC236}">
                <a16:creationId xmlns:a16="http://schemas.microsoft.com/office/drawing/2014/main" id="{37904508-8698-65D9-A5D3-D81AD4E4A7AF}"/>
              </a:ext>
            </a:extLst>
          </p:cNvPr>
          <p:cNvSpPr txBox="1"/>
          <p:nvPr/>
        </p:nvSpPr>
        <p:spPr>
          <a:xfrm>
            <a:off x="7114545" y="3973301"/>
            <a:ext cx="2125613"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IN" sz="2800" b="1" dirty="0">
                <a:solidFill>
                  <a:schemeClr val="bg1"/>
                </a:solidFill>
                <a:latin typeface="Merriweather" panose="00000500000000000000" pitchFamily="2" charset="0"/>
              </a:rPr>
              <a:t>TESTING</a:t>
            </a:r>
          </a:p>
        </p:txBody>
      </p:sp>
      <p:sp>
        <p:nvSpPr>
          <p:cNvPr id="39" name="TextBox 38">
            <a:extLst>
              <a:ext uri="{FF2B5EF4-FFF2-40B4-BE49-F238E27FC236}">
                <a16:creationId xmlns:a16="http://schemas.microsoft.com/office/drawing/2014/main" id="{50687E72-362D-F534-0B02-7FB1940C51F2}"/>
              </a:ext>
            </a:extLst>
          </p:cNvPr>
          <p:cNvSpPr txBox="1"/>
          <p:nvPr/>
        </p:nvSpPr>
        <p:spPr>
          <a:xfrm>
            <a:off x="7127835" y="4490634"/>
            <a:ext cx="2852586"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285750" indent="-285750">
              <a:buFont typeface="Wingdings" panose="05000000000000000000" pitchFamily="2" charset="2"/>
              <a:buChar char="v"/>
            </a:pPr>
            <a:r>
              <a:rPr lang="en-IN" sz="2000" dirty="0">
                <a:solidFill>
                  <a:schemeClr val="bg1"/>
                </a:solidFill>
              </a:rPr>
              <a:t>POSTMAN</a:t>
            </a:r>
          </a:p>
        </p:txBody>
      </p:sp>
      <p:pic>
        <p:nvPicPr>
          <p:cNvPr id="44" name="Picture 43">
            <a:extLst>
              <a:ext uri="{FF2B5EF4-FFF2-40B4-BE49-F238E27FC236}">
                <a16:creationId xmlns:a16="http://schemas.microsoft.com/office/drawing/2014/main" id="{91989B53-23FA-8FC5-EAD6-A704928D78A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7402683" y="4928882"/>
            <a:ext cx="1253339" cy="10792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08092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FCAA-F0FC-6881-54AF-41020A578867}"/>
              </a:ext>
            </a:extLst>
          </p:cNvPr>
          <p:cNvSpPr>
            <a:spLocks noGrp="1"/>
          </p:cNvSpPr>
          <p:nvPr>
            <p:ph type="title"/>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r>
              <a:rPr lang="en-US" b="0" i="0" dirty="0">
                <a:solidFill>
                  <a:schemeClr val="bg1"/>
                </a:solidFill>
                <a:effectLst/>
                <a:latin typeface="Open Sans" panose="020B0606030504020204" pitchFamily="34" charset="0"/>
              </a:rPr>
              <a:t> </a:t>
            </a:r>
            <a:br>
              <a:rPr lang="en-US" b="0" i="0" dirty="0">
                <a:solidFill>
                  <a:schemeClr val="bg1"/>
                </a:solidFill>
                <a:effectLst/>
                <a:latin typeface="Open Sans" panose="020B0606030504020204" pitchFamily="34" charset="0"/>
              </a:rPr>
            </a:br>
            <a:r>
              <a:rPr lang="en-US" sz="3600" b="1" i="0" u="none" strike="noStrike" dirty="0">
                <a:solidFill>
                  <a:schemeClr val="bg1"/>
                </a:solidFill>
                <a:effectLst/>
                <a:latin typeface="Merriweather" panose="020F0502020204030204" pitchFamily="2" charset="0"/>
              </a:rPr>
              <a:t>User Modules in Online Banking Systems</a:t>
            </a:r>
            <a:br>
              <a:rPr lang="en-US" b="1" i="0" u="none" strike="noStrike" dirty="0">
                <a:solidFill>
                  <a:schemeClr val="bg1"/>
                </a:solidFill>
                <a:effectLst/>
                <a:latin typeface="Merriweather" panose="020F0502020204030204" pitchFamily="2" charset="0"/>
              </a:rPr>
            </a:br>
            <a:endParaRPr lang="en-IN" dirty="0">
              <a:solidFill>
                <a:schemeClr val="bg1"/>
              </a:solidFill>
            </a:endParaRPr>
          </a:p>
        </p:txBody>
      </p:sp>
      <p:sp>
        <p:nvSpPr>
          <p:cNvPr id="3" name="Content Placeholder 2">
            <a:extLst>
              <a:ext uri="{FF2B5EF4-FFF2-40B4-BE49-F238E27FC236}">
                <a16:creationId xmlns:a16="http://schemas.microsoft.com/office/drawing/2014/main" id="{92EDDED0-097F-BD87-3378-CFA8B35CA205}"/>
              </a:ext>
            </a:extLst>
          </p:cNvPr>
          <p:cNvSpPr>
            <a:spLocks noGrp="1"/>
          </p:cNvSpPr>
          <p:nvPr>
            <p:ph idx="1"/>
          </p:nvPr>
        </p:nvSpPr>
        <p: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indent="0" algn="l" fontAlgn="base">
              <a:buNone/>
            </a:pPr>
            <a:endParaRPr lang="en-US" b="1" i="0" u="none" strike="noStrike" dirty="0">
              <a:solidFill>
                <a:schemeClr val="bg1"/>
              </a:solidFill>
              <a:effectLst/>
              <a:latin typeface="Merriweather" panose="00000500000000000000" pitchFamily="2" charset="0"/>
            </a:endParaRPr>
          </a:p>
          <a:p>
            <a:pPr marL="0" indent="0" algn="l" fontAlgn="base">
              <a:buNone/>
            </a:pPr>
            <a:r>
              <a:rPr lang="en-US" b="1" i="0" u="none" strike="noStrike" dirty="0">
                <a:solidFill>
                  <a:schemeClr val="bg1"/>
                </a:solidFill>
                <a:effectLst/>
                <a:latin typeface="Merriweather" panose="00000500000000000000" pitchFamily="2" charset="0"/>
              </a:rPr>
              <a:t>1) ADMINISTRATOR MODULE</a:t>
            </a:r>
          </a:p>
          <a:p>
            <a:pPr marL="0" indent="0" algn="l" fontAlgn="base">
              <a:buNone/>
            </a:pPr>
            <a:r>
              <a:rPr lang="en-US" b="1" i="0" u="none" strike="noStrike" dirty="0">
                <a:solidFill>
                  <a:schemeClr val="bg1"/>
                </a:solidFill>
                <a:effectLst/>
                <a:latin typeface="Merriweather" panose="00000500000000000000" pitchFamily="2" charset="0"/>
              </a:rPr>
              <a:t>2) CUSTOMER MODULE</a:t>
            </a:r>
          </a:p>
          <a:p>
            <a:endParaRPr lang="en-IN" dirty="0">
              <a:solidFill>
                <a:schemeClr val="bg1"/>
              </a:solidFill>
            </a:endParaRPr>
          </a:p>
        </p:txBody>
      </p:sp>
    </p:spTree>
    <p:extLst>
      <p:ext uri="{BB962C8B-B14F-4D97-AF65-F5344CB8AC3E}">
        <p14:creationId xmlns:p14="http://schemas.microsoft.com/office/powerpoint/2010/main" val="1991873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95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78CFB7-FE57-577A-48B5-0844ABD6E4BB}"/>
              </a:ext>
            </a:extLst>
          </p:cNvPr>
          <p:cNvSpPr>
            <a:spLocks noGrp="1"/>
          </p:cNvSpPr>
          <p:nvPr>
            <p:ph idx="1"/>
          </p:nvPr>
        </p:nvSpPr>
        <p:spPr>
          <a:xfrm>
            <a:off x="919119" y="1167985"/>
            <a:ext cx="10353762" cy="561702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algn="just" fontAlgn="base"/>
            <a:r>
              <a:rPr lang="en-US" b="1" i="0" u="none" strike="noStrike" dirty="0">
                <a:solidFill>
                  <a:schemeClr val="bg1"/>
                </a:solidFill>
                <a:effectLst/>
                <a:latin typeface="Open Sans" panose="020B0606030504020204" pitchFamily="34" charset="0"/>
              </a:rPr>
              <a:t>The project contains 2 modules Admin &amp; User. So firstly Admin will register, and login into the system, and firstly he can Add the Bank Branches. After this Admin will Register the Customer in the Bank.</a:t>
            </a:r>
          </a:p>
          <a:p>
            <a:pPr algn="just" fontAlgn="base"/>
            <a:r>
              <a:rPr lang="en-US" b="1" i="0" u="none" strike="noStrike" dirty="0">
                <a:solidFill>
                  <a:schemeClr val="bg1"/>
                </a:solidFill>
                <a:effectLst/>
                <a:latin typeface="Open Sans" panose="020B0606030504020204" pitchFamily="34" charset="0"/>
              </a:rPr>
              <a:t>Now Once the User is registered in the Bank, now Admin can Add Bank Account (Saving or Current) for this User.</a:t>
            </a:r>
          </a:p>
          <a:p>
            <a:pPr algn="just" fontAlgn="base"/>
            <a:r>
              <a:rPr lang="en-US" b="1" i="0" u="none" strike="noStrike" dirty="0">
                <a:solidFill>
                  <a:schemeClr val="bg1"/>
                </a:solidFill>
                <a:effectLst/>
                <a:latin typeface="Open Sans" panose="020B0606030504020204" pitchFamily="34" charset="0"/>
              </a:rPr>
              <a:t>Note: At the time of Account creation, Initially the Account Status for the same will be OPEN, which means </a:t>
            </a:r>
            <a:r>
              <a:rPr lang="en-US" b="1" dirty="0">
                <a:solidFill>
                  <a:schemeClr val="bg1"/>
                </a:solidFill>
                <a:effectLst/>
                <a:latin typeface="Open Sans" panose="020B0606030504020204" pitchFamily="34" charset="0"/>
              </a:rPr>
              <a:t>admin </a:t>
            </a:r>
            <a:r>
              <a:rPr lang="en-US" b="1" i="0" u="none" strike="noStrike" dirty="0">
                <a:solidFill>
                  <a:schemeClr val="bg1"/>
                </a:solidFill>
                <a:effectLst/>
                <a:latin typeface="Open Sans" panose="020B0606030504020204" pitchFamily="34" charset="0"/>
              </a:rPr>
              <a:t>can do the Transactions now like (Withdraw, Deposit, and Account Transfer).</a:t>
            </a:r>
          </a:p>
          <a:p>
            <a:pPr algn="just" fontAlgn="base"/>
            <a:r>
              <a:rPr lang="en-US" b="1" i="0" u="none" strike="noStrike" dirty="0">
                <a:solidFill>
                  <a:schemeClr val="bg1"/>
                </a:solidFill>
                <a:effectLst/>
                <a:latin typeface="Open Sans" panose="020B0606030504020204" pitchFamily="34" charset="0"/>
              </a:rPr>
              <a:t>Now Once the User is registered and his Account is Opened, Now the Customer can perform Bank Transactions like Withdraw, Deposit, and Transfer Money to another Account and can also check the Account Balance.</a:t>
            </a:r>
          </a:p>
          <a:p>
            <a:pPr algn="just" fontAlgn="base"/>
            <a:r>
              <a:rPr lang="en-US" b="1" i="0" u="none" strike="noStrike" dirty="0">
                <a:solidFill>
                  <a:schemeClr val="bg1"/>
                </a:solidFill>
                <a:effectLst/>
                <a:latin typeface="Open Sans" panose="020B0606030504020204" pitchFamily="34" charset="0"/>
              </a:rPr>
              <a:t>After this Customer will be able to see his Transaction history, can see his Profile, and Account Details and he can Request for the Checkbook.</a:t>
            </a:r>
          </a:p>
          <a:p>
            <a:pPr algn="just" fontAlgn="base"/>
            <a:r>
              <a:rPr lang="en-US" b="1" i="0" dirty="0">
                <a:solidFill>
                  <a:schemeClr val="bg1"/>
                </a:solidFill>
                <a:effectLst/>
                <a:latin typeface="Open Sans" panose="020B0606030504020204" pitchFamily="34" charset="0"/>
              </a:rPr>
              <a:t>Now Admin will log in and he can Approve user request. In the end, Admin will be able to see all the users, all user accounts, and all the Transactions done by the Customers.</a:t>
            </a:r>
            <a:endParaRPr lang="en-US" b="1" i="0" u="none" strike="noStrike" dirty="0">
              <a:solidFill>
                <a:schemeClr val="bg1"/>
              </a:solidFill>
              <a:effectLst/>
              <a:latin typeface="Open Sans" panose="020B0606030504020204" pitchFamily="34" charset="0"/>
            </a:endParaRPr>
          </a:p>
          <a:p>
            <a:pPr marL="0" indent="0">
              <a:buNone/>
            </a:pPr>
            <a:endParaRPr lang="en-IN" b="1" dirty="0">
              <a:solidFill>
                <a:schemeClr val="bg1"/>
              </a:solidFill>
            </a:endParaRPr>
          </a:p>
        </p:txBody>
      </p:sp>
      <p:sp>
        <p:nvSpPr>
          <p:cNvPr id="6" name="TextBox 5">
            <a:extLst>
              <a:ext uri="{FF2B5EF4-FFF2-40B4-BE49-F238E27FC236}">
                <a16:creationId xmlns:a16="http://schemas.microsoft.com/office/drawing/2014/main" id="{532BD138-554D-14CC-343E-2716DF393908}"/>
              </a:ext>
            </a:extLst>
          </p:cNvPr>
          <p:cNvSpPr txBox="1"/>
          <p:nvPr/>
        </p:nvSpPr>
        <p:spPr>
          <a:xfrm>
            <a:off x="3413760" y="72986"/>
            <a:ext cx="5364480" cy="9233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just" defTabSz="914400" fontAlgn="base">
              <a:spcBef>
                <a:spcPts val="1000"/>
              </a:spcBef>
            </a:pPr>
            <a:r>
              <a:rPr lang="en-IN" sz="5400" b="1" dirty="0">
                <a:solidFill>
                  <a:schemeClr val="bg1"/>
                </a:solidFill>
                <a:latin typeface="Open Sans" panose="020B0606030504020204" pitchFamily="34" charset="0"/>
              </a:rPr>
              <a:t>Project Details</a:t>
            </a:r>
          </a:p>
        </p:txBody>
      </p:sp>
    </p:spTree>
    <p:extLst>
      <p:ext uri="{BB962C8B-B14F-4D97-AF65-F5344CB8AC3E}">
        <p14:creationId xmlns:p14="http://schemas.microsoft.com/office/powerpoint/2010/main" val="251172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AB40-9EBA-F906-446C-D023F3A0DE62}"/>
              </a:ext>
            </a:extLst>
          </p:cNvPr>
          <p:cNvSpPr>
            <a:spLocks noGrp="1"/>
          </p:cNvSpPr>
          <p:nvPr>
            <p:ph type="title"/>
          </p:nvPr>
        </p:nvSpPr>
        <p:spPr>
          <a:xfrm>
            <a:off x="1687601" y="314961"/>
            <a:ext cx="8816798" cy="10668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0000"/>
          </a:bodyPr>
          <a:lstStyle/>
          <a:p>
            <a:br>
              <a:rPr lang="en-US" b="1" i="0" u="none" strike="noStrike" dirty="0">
                <a:solidFill>
                  <a:srgbClr val="00B0F0"/>
                </a:solidFill>
                <a:effectLst/>
                <a:latin typeface="Merriweather" panose="00000500000000000000" pitchFamily="2" charset="0"/>
              </a:rPr>
            </a:br>
            <a:r>
              <a:rPr lang="en-US" sz="6000" b="1" i="0" u="none" strike="noStrike" dirty="0">
                <a:solidFill>
                  <a:schemeClr val="bg1"/>
                </a:solidFill>
                <a:effectLst/>
                <a:latin typeface="Merriweather" panose="00000500000000000000" pitchFamily="2" charset="0"/>
              </a:rPr>
              <a:t>Functional Modules</a:t>
            </a:r>
            <a:br>
              <a:rPr lang="en-US" b="1" i="0" u="none" strike="noStrike" dirty="0">
                <a:solidFill>
                  <a:srgbClr val="2C3E50"/>
                </a:solidFill>
                <a:effectLst/>
                <a:latin typeface="Merriweather" panose="00000500000000000000" pitchFamily="2" charset="0"/>
              </a:rPr>
            </a:br>
            <a:endParaRPr lang="en-IN" dirty="0"/>
          </a:p>
        </p:txBody>
      </p:sp>
      <p:sp>
        <p:nvSpPr>
          <p:cNvPr id="3" name="Content Placeholder 2">
            <a:extLst>
              <a:ext uri="{FF2B5EF4-FFF2-40B4-BE49-F238E27FC236}">
                <a16:creationId xmlns:a16="http://schemas.microsoft.com/office/drawing/2014/main" id="{8CF450E9-4A64-A735-C33D-D335D414A122}"/>
              </a:ext>
            </a:extLst>
          </p:cNvPr>
          <p:cNvSpPr>
            <a:spLocks noGrp="1"/>
          </p:cNvSpPr>
          <p:nvPr>
            <p:ph idx="1"/>
          </p:nvPr>
        </p:nvSpPr>
        <p:spPr>
          <a:xfrm>
            <a:off x="753922" y="1754152"/>
            <a:ext cx="10684156" cy="465680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2500" lnSpcReduction="20000"/>
          </a:bodyPr>
          <a:lstStyle/>
          <a:p>
            <a:pPr marL="0" indent="0" algn="l" fontAlgn="base">
              <a:buNone/>
            </a:pPr>
            <a:r>
              <a:rPr lang="en-US" b="1" i="0" u="none" strike="noStrike" dirty="0">
                <a:solidFill>
                  <a:schemeClr val="bg1"/>
                </a:solidFill>
                <a:effectLst/>
                <a:highlight>
                  <a:srgbClr val="FFFF00"/>
                </a:highlight>
                <a:latin typeface="Merriweather" panose="00000500000000000000" pitchFamily="2" charset="0"/>
              </a:rPr>
              <a:t>1) User Authentication Module: </a:t>
            </a:r>
          </a:p>
          <a:p>
            <a:pPr fontAlgn="base"/>
            <a:r>
              <a:rPr lang="en-US" b="0" i="0" u="none" strike="noStrike" dirty="0">
                <a:solidFill>
                  <a:schemeClr val="bg1"/>
                </a:solidFill>
                <a:effectLst/>
                <a:latin typeface="Open Sans" panose="020B0606030504020204" pitchFamily="34" charset="0"/>
              </a:rPr>
              <a:t>The registration and Login system using spring boot and react has been added so that only authenticated users (Admin or Customer) can perform their functionalities.                                         </a:t>
            </a:r>
          </a:p>
          <a:p>
            <a:pPr marL="0" indent="0" algn="l" fontAlgn="base">
              <a:buNone/>
            </a:pPr>
            <a:r>
              <a:rPr lang="en-US" b="1" i="0" u="none" strike="noStrike" dirty="0">
                <a:solidFill>
                  <a:schemeClr val="bg1"/>
                </a:solidFill>
                <a:effectLst/>
                <a:highlight>
                  <a:srgbClr val="FFFF00"/>
                </a:highlight>
                <a:latin typeface="Merriweather" panose="00000500000000000000" pitchFamily="2" charset="0"/>
              </a:rPr>
              <a:t>2) Account Module: </a:t>
            </a:r>
          </a:p>
          <a:p>
            <a:pPr algn="just" fontAlgn="base"/>
            <a:r>
              <a:rPr lang="en-US" b="0" i="0" u="none" strike="noStrike" dirty="0">
                <a:solidFill>
                  <a:schemeClr val="bg1"/>
                </a:solidFill>
                <a:effectLst/>
                <a:latin typeface="Open Sans" panose="020B0606030504020204" pitchFamily="34" charset="0"/>
              </a:rPr>
              <a:t>Add Bank Account, Add Bank Branch, View Bank Accounts, and KYC and Open Bank Account.</a:t>
            </a:r>
          </a:p>
          <a:p>
            <a:pPr marL="0" indent="0" algn="l" fontAlgn="base">
              <a:buNone/>
            </a:pPr>
            <a:r>
              <a:rPr lang="en-US" b="1" i="0" u="none" strike="noStrike" dirty="0">
                <a:solidFill>
                  <a:schemeClr val="bg1"/>
                </a:solidFill>
                <a:effectLst/>
                <a:highlight>
                  <a:srgbClr val="FFFF00"/>
                </a:highlight>
                <a:latin typeface="Merriweather" panose="00000500000000000000" pitchFamily="2" charset="0"/>
              </a:rPr>
              <a:t>3) Account Transaction Module:</a:t>
            </a:r>
            <a:r>
              <a:rPr lang="en-US" b="1" i="0" u="none" strike="noStrike" dirty="0">
                <a:solidFill>
                  <a:schemeClr val="bg1"/>
                </a:solidFill>
                <a:effectLst/>
                <a:latin typeface="Merriweather" panose="00000500000000000000" pitchFamily="2" charset="0"/>
              </a:rPr>
              <a:t>  </a:t>
            </a:r>
          </a:p>
          <a:p>
            <a:pPr algn="just" fontAlgn="base"/>
            <a:r>
              <a:rPr lang="en-US" b="0" i="0" u="none" strike="noStrike" dirty="0">
                <a:solidFill>
                  <a:schemeClr val="bg1"/>
                </a:solidFill>
                <a:effectLst/>
                <a:latin typeface="Open Sans" panose="020B0606030504020204" pitchFamily="34" charset="0"/>
              </a:rPr>
              <a:t>Withdraw Money, Deposit Amount, Money Transfer, View Account Balance, View My Transaction History, View all Transactions History.</a:t>
            </a:r>
          </a:p>
          <a:p>
            <a:pPr marL="0" indent="0" algn="l" fontAlgn="base">
              <a:buNone/>
            </a:pPr>
            <a:r>
              <a:rPr lang="en-US" b="1" i="0" u="none" strike="noStrike" dirty="0">
                <a:solidFill>
                  <a:schemeClr val="bg1"/>
                </a:solidFill>
                <a:effectLst/>
                <a:highlight>
                  <a:srgbClr val="FFFF00"/>
                </a:highlight>
                <a:latin typeface="Merriweather" panose="00000500000000000000" pitchFamily="2" charset="0"/>
              </a:rPr>
              <a:t>4) Feedback Module: </a:t>
            </a:r>
          </a:p>
          <a:p>
            <a:pPr algn="just" fontAlgn="base"/>
            <a:r>
              <a:rPr lang="en-US" b="0" i="0" u="none" strike="noStrike" dirty="0">
                <a:solidFill>
                  <a:schemeClr val="bg1"/>
                </a:solidFill>
                <a:effectLst/>
                <a:latin typeface="Open Sans" panose="020B0606030504020204" pitchFamily="34" charset="0"/>
              </a:rPr>
              <a:t>User can </a:t>
            </a:r>
            <a:r>
              <a:rPr lang="en-US" dirty="0">
                <a:solidFill>
                  <a:schemeClr val="bg1"/>
                </a:solidFill>
                <a:effectLst/>
                <a:latin typeface="Open Sans" panose="020B0606030504020204" pitchFamily="34" charset="0"/>
              </a:rPr>
              <a:t>give feedback and it will directly reflect to admin</a:t>
            </a:r>
            <a:endParaRPr lang="en-US" b="0" i="0" u="none" strike="noStrike" dirty="0">
              <a:solidFill>
                <a:schemeClr val="bg1"/>
              </a:solidFill>
              <a:effectLst/>
              <a:latin typeface="Open Sans" panose="020B0606030504020204" pitchFamily="34" charset="0"/>
            </a:endParaRPr>
          </a:p>
          <a:p>
            <a:pPr marL="0" indent="0">
              <a:buNone/>
            </a:pPr>
            <a:endParaRPr lang="en-IN" sz="1600" dirty="0">
              <a:solidFill>
                <a:schemeClr val="bg1"/>
              </a:solidFill>
            </a:endParaRPr>
          </a:p>
        </p:txBody>
      </p:sp>
    </p:spTree>
    <p:extLst>
      <p:ext uri="{BB962C8B-B14F-4D97-AF65-F5344CB8AC3E}">
        <p14:creationId xmlns:p14="http://schemas.microsoft.com/office/powerpoint/2010/main" val="342899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76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079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B3BD02B5E5A84C8418D1FED1A53FD1" ma:contentTypeVersion="14" ma:contentTypeDescription="Create a new document." ma:contentTypeScope="" ma:versionID="e2e12712dbbdf6f4a326e86f71addeaa">
  <xsd:schema xmlns:xsd="http://www.w3.org/2001/XMLSchema" xmlns:xs="http://www.w3.org/2001/XMLSchema" xmlns:p="http://schemas.microsoft.com/office/2006/metadata/properties" xmlns:ns2="a24058b9-8d5c-48c5-967b-1ae8701392b0" xmlns:ns3="3e9a99de-f688-4b11-a323-074afc5c7bcc" targetNamespace="http://schemas.microsoft.com/office/2006/metadata/properties" ma:root="true" ma:fieldsID="22a3b103318c303f0462133067987dd4" ns2:_="" ns3:_="">
    <xsd:import namespace="a24058b9-8d5c-48c5-967b-1ae8701392b0"/>
    <xsd:import namespace="3e9a99de-f688-4b11-a323-074afc5c7b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Watchedby"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4058b9-8d5c-48c5-967b-1ae8701392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234f470-e8b5-4e69-ba45-ff9d62a3c2c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Watchedby" ma:index="20" nillable="true" ma:displayName="Watched by" ma:format="Dropdown" ma:internalName="Watchedby" ma:percentage="FALSE">
      <xsd:simpleType>
        <xsd:restriction base="dms:Number">
          <xsd:minInclusive value="80"/>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9a99de-f688-4b11-a323-074afc5c7b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f0a8f53-2663-4bbb-9da1-d37df9a4a627}" ma:internalName="TaxCatchAll" ma:showField="CatchAllData" ma:web="3e9a99de-f688-4b11-a323-074afc5c7b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D6133F-3E22-4C1F-8E3A-64A8A49E21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4058b9-8d5c-48c5-967b-1ae8701392b0"/>
    <ds:schemaRef ds:uri="3e9a99de-f688-4b11-a323-074afc5c7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1A29A6-1EE4-4EAB-88E5-5635B5BD86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TM04033921[[fn=Damask]]</Template>
  <TotalTime>343</TotalTime>
  <Words>447</Words>
  <Application>Microsoft Office PowerPoint</Application>
  <PresentationFormat>Widescreen</PresentationFormat>
  <Paragraphs>47</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SemiBold</vt:lpstr>
      <vt:lpstr>Bookman Old Style</vt:lpstr>
      <vt:lpstr>Cambria</vt:lpstr>
      <vt:lpstr>Merriweather</vt:lpstr>
      <vt:lpstr>Open Sans</vt:lpstr>
      <vt:lpstr>Rockwell</vt:lpstr>
      <vt:lpstr>Wingdings</vt:lpstr>
      <vt:lpstr>Damask</vt:lpstr>
      <vt:lpstr>FUNDWise</vt:lpstr>
      <vt:lpstr>Project oVERVIEW</vt:lpstr>
      <vt:lpstr>Technology used</vt:lpstr>
      <vt:lpstr>  User Modules in Online Banking Systems </vt:lpstr>
      <vt:lpstr>PowerPoint Presentation</vt:lpstr>
      <vt:lpstr>PowerPoint Presentation</vt:lpstr>
      <vt:lpstr> Functional 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FundWise</dc:title>
  <dc:creator>pratikshaghadshi1999@outlook.com</dc:creator>
  <cp:lastModifiedBy>Jaydeep Bhogate</cp:lastModifiedBy>
  <cp:revision>11</cp:revision>
  <dcterms:created xsi:type="dcterms:W3CDTF">2023-07-30T12:19:03Z</dcterms:created>
  <dcterms:modified xsi:type="dcterms:W3CDTF">2023-09-03T22:26:09Z</dcterms:modified>
</cp:coreProperties>
</file>